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443" r:id="rId3"/>
    <p:sldId id="2439" r:id="rId4"/>
    <p:sldId id="2432" r:id="rId5"/>
    <p:sldId id="2452" r:id="rId6"/>
    <p:sldId id="2453" r:id="rId7"/>
    <p:sldId id="2445" r:id="rId8"/>
    <p:sldId id="2440" r:id="rId9"/>
    <p:sldId id="260" r:id="rId10"/>
    <p:sldId id="2434" r:id="rId11"/>
    <p:sldId id="258" r:id="rId12"/>
    <p:sldId id="2438" r:id="rId13"/>
    <p:sldId id="2454" r:id="rId14"/>
    <p:sldId id="2444" r:id="rId15"/>
    <p:sldId id="2446" r:id="rId16"/>
    <p:sldId id="2433" r:id="rId17"/>
    <p:sldId id="2447" r:id="rId18"/>
    <p:sldId id="2449" r:id="rId19"/>
    <p:sldId id="2448" r:id="rId20"/>
    <p:sldId id="2450" r:id="rId21"/>
    <p:sldId id="2451" r:id="rId22"/>
    <p:sldId id="2441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2F3342"/>
    <a:srgbClr val="C0F400"/>
    <a:srgbClr val="05EE55"/>
    <a:srgbClr val="038B30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72080-DC73-BC19-34A8-33A3D6A0D794}" v="7" dt="2020-03-11T15:52:11.855"/>
    <p1510:client id="{3EC94407-065A-4EB2-B984-223647806D6C}" v="77" dt="2020-03-05T19:23:26.76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6408" autoAdjust="0"/>
  </p:normalViewPr>
  <p:slideViewPr>
    <p:cSldViewPr snapToGrid="0">
      <p:cViewPr varScale="1">
        <p:scale>
          <a:sx n="72" d="100"/>
          <a:sy n="7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57006468245363E-2"/>
          <c:y val="3.2833905460512708E-2"/>
          <c:w val="0.9469429935317546"/>
          <c:h val="0.920269505396806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20-49E6-BA19-0211098B4F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20-49E6-BA19-0211098B4FBA}"/>
              </c:ext>
            </c:extLst>
          </c:dPt>
          <c:dLbls>
            <c:dLbl>
              <c:idx val="0"/>
              <c:layout>
                <c:manualLayout>
                  <c:x val="-9.49481145664198E-8"/>
                  <c:y val="7.381889309820977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05235932772178"/>
                      <c:h val="0.444673939180983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020-49E6-BA19-0211098B4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Planilha1!$A$2:$A$3</c:f>
              <c:numCache>
                <c:formatCode>General</c:formatCode>
                <c:ptCount val="2"/>
              </c:numCache>
            </c:num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E-4D7F-B090-4F23DBC13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4515D8-5FCB-4B4F-89DE-5677D9B8D51F}" type="datetime1">
              <a:rPr lang="pt-BR" smtClean="0"/>
              <a:t>11/03/2020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EDDF8-CA1F-405F-9613-58F874FA7DD9}" type="datetime1">
              <a:rPr lang="pt-BR" smtClean="0"/>
              <a:pPr/>
              <a:t>11/03/2020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267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96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161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6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14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71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475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96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2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25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89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3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76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40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23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84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6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3" name="Retângulo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pt-br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5" name="Elemento gráfico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6" name="Espaço Reservado para Imagem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pt-BR" noProof="0" dirty="0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 único recortado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35509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299063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2F3342"/>
                </a:solidFill>
              </a:rPr>
              <a:t>versace</a:t>
            </a:r>
            <a:endParaRPr lang="pt-BR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614953"/>
            <a:ext cx="6609256" cy="674177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Iniciando o futuro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49885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OPERAÇÃO COM BAIXA RENTABILIDADE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Geralmente, o problema não é o espaço, mas o que está sendo feito com ele. Uma gestão especializada de estacionamento, com foco na experiência positiva de usuários e na rentabilização máxima da operação, precisa garantir isso.</a:t>
            </a: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fontAlgn="base"/>
            <a:r>
              <a:rPr lang="pt-BR" cap="all" dirty="0"/>
              <a:t>Pouco controle</a:t>
            </a:r>
            <a:endParaRPr lang="pt-BR" b="0" cap="all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monitoramento de informações, por meio de softwares e ferramentas digitais.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possuir o controle de acesso é prejudicial pois atrapalha as vagas e o monitoramento dos veículos.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pt-BR" dirty="0"/>
              <a:t>POUCO CONTROLE DE HORARIO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controle de acesso de acordo com o horário de maior fluxo de carros.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Perda de lucro em horários de alto e baixo movimento, por falta de controle de usuários.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7" y="0"/>
            <a:ext cx="2795451" cy="5408023"/>
          </a:xfrm>
        </p:spPr>
      </p:pic>
      <p:sp>
        <p:nvSpPr>
          <p:cNvPr id="29" name="Espaço Reservado para Rodapé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0" name="Espaço Reservado para o Número do Slide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38" name="Título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" y="0"/>
            <a:ext cx="12127027" cy="682145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0" name="Retângulo 9" descr="Bloco de ênfase de quadrados abertos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 descr="Bloco de plano de fundo branco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6834487" y="4223911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+mj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69257" y="5023346"/>
            <a:ext cx="4423315" cy="1353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44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SOLUÇÃO</a:t>
            </a:r>
          </a:p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pt-BR" sz="3200" b="1" dirty="0">
              <a:solidFill>
                <a:srgbClr val="2F334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Retângulo: Canto Único Recortado 12" descr="Caixa de ênfase de rodapé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41410" cy="6857999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completo da entrada e saída de veículos.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Mostrar a quantidade de vagas livres que seu estacionamento possui para os motoristas. 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Ajuste de preço conforme a demanda.</a:t>
            </a: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60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" y="0"/>
            <a:ext cx="9016392" cy="6858000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Gerenciamento de dados.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de vagas.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de horário.</a:t>
            </a:r>
          </a:p>
          <a:p>
            <a:endParaRPr lang="pt-BR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60056" y="962613"/>
            <a:ext cx="11015856" cy="5133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6847" y="13212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Desenho de solução</a:t>
            </a:r>
          </a:p>
        </p:txBody>
      </p:sp>
      <p:sp>
        <p:nvSpPr>
          <p:cNvPr id="27" name="Texto Explicativo Retangular com Cantos Arredondados 26"/>
          <p:cNvSpPr/>
          <p:nvPr/>
        </p:nvSpPr>
        <p:spPr>
          <a:xfrm rot="10800000">
            <a:off x="567955" y="2895183"/>
            <a:ext cx="2041534" cy="1464990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2" y="1562303"/>
            <a:ext cx="816836" cy="81683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4" y="1252746"/>
            <a:ext cx="1421344" cy="1421344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24" y="3041641"/>
            <a:ext cx="1334616" cy="133461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53" y="3440368"/>
            <a:ext cx="437845" cy="43784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9" y="3440368"/>
            <a:ext cx="426128" cy="426128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8" y="2214365"/>
            <a:ext cx="919449" cy="919449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984" y="1522749"/>
            <a:ext cx="452263" cy="452263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3989" y="1481695"/>
            <a:ext cx="452263" cy="452263"/>
          </a:xfrm>
          <a:prstGeom prst="rect">
            <a:avLst/>
          </a:prstGeom>
        </p:spPr>
      </p:pic>
      <p:cxnSp>
        <p:nvCxnSpPr>
          <p:cNvPr id="61" name="Conector reto 60"/>
          <p:cNvCxnSpPr/>
          <p:nvPr/>
        </p:nvCxnSpPr>
        <p:spPr>
          <a:xfrm>
            <a:off x="7148894" y="2007506"/>
            <a:ext cx="0" cy="10873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Imagem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75" y="1406728"/>
            <a:ext cx="326493" cy="326493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45" y="1407192"/>
            <a:ext cx="361142" cy="341532"/>
          </a:xfrm>
          <a:prstGeom prst="rect">
            <a:avLst/>
          </a:prstGeom>
        </p:spPr>
      </p:pic>
      <p:sp>
        <p:nvSpPr>
          <p:cNvPr id="70" name="Texto Explicativo Retangular com Cantos Arredondados 68"/>
          <p:cNvSpPr/>
          <p:nvPr/>
        </p:nvSpPr>
        <p:spPr>
          <a:xfrm rot="10800000">
            <a:off x="3043590" y="4656875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65" y="2947793"/>
            <a:ext cx="1676423" cy="1559962"/>
          </a:xfrm>
          <a:prstGeom prst="rect">
            <a:avLst/>
          </a:prstGeom>
        </p:spPr>
      </p:pic>
      <p:sp>
        <p:nvSpPr>
          <p:cNvPr id="72" name="Texto Explicativo Retangular com Cantos Arredondados 68"/>
          <p:cNvSpPr/>
          <p:nvPr/>
        </p:nvSpPr>
        <p:spPr>
          <a:xfrm rot="10800000">
            <a:off x="8443067" y="4656876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/>
          <p:cNvSpPr txBox="1"/>
          <p:nvPr/>
        </p:nvSpPr>
        <p:spPr>
          <a:xfrm>
            <a:off x="676649" y="3041641"/>
            <a:ext cx="1952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dono do estabelecimento tem o controle de entrada e saída.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3087951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motorista tem acesso ao número de vagas disponíveis.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8487429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Estatísticas gerais do estabelecimento para o cliente.</a:t>
            </a:r>
          </a:p>
        </p:txBody>
      </p:sp>
      <p:sp>
        <p:nvSpPr>
          <p:cNvPr id="175" name="CaixaDeTexto 174"/>
          <p:cNvSpPr txBox="1"/>
          <p:nvPr/>
        </p:nvSpPr>
        <p:spPr>
          <a:xfrm>
            <a:off x="3560599" y="3115393"/>
            <a:ext cx="107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VAGAS</a:t>
            </a:r>
          </a:p>
        </p:txBody>
      </p:sp>
      <p:sp>
        <p:nvSpPr>
          <p:cNvPr id="69" name="Texto Explicativo Retangular com Cantos Arredondados 68"/>
          <p:cNvSpPr/>
          <p:nvPr/>
        </p:nvSpPr>
        <p:spPr>
          <a:xfrm rot="10800000">
            <a:off x="5738662" y="3301334"/>
            <a:ext cx="2041534" cy="1635051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686662 w 2041534"/>
              <a:gd name="connsiteY12" fmla="*/ 1451928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78053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35051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686662" y="1478053"/>
                </a:lnTo>
                <a:lnTo>
                  <a:pt x="1431475" y="1635051"/>
                </a:lnTo>
                <a:lnTo>
                  <a:pt x="109790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74">
            <a:extLst>
              <a:ext uri="{FF2B5EF4-FFF2-40B4-BE49-F238E27FC236}">
                <a16:creationId xmlns:a16="http://schemas.microsoft.com/office/drawing/2014/main" id="{75159EA1-B3ED-4A04-A171-E4445BD40A4C}"/>
              </a:ext>
            </a:extLst>
          </p:cNvPr>
          <p:cNvSpPr txBox="1"/>
          <p:nvPr/>
        </p:nvSpPr>
        <p:spPr>
          <a:xfrm>
            <a:off x="5821011" y="3789067"/>
            <a:ext cx="19528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/>
              <a:t>Visualizar quais vagas estão disponíveis.</a:t>
            </a:r>
            <a:endParaRPr lang="pt-BR" sz="1600" dirty="0">
              <a:cs typeface="Calibri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567955" y="1101307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047169" y="2348703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5822896" y="1144687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8487429" y="2490235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84620" y="1069742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077943" y="2320344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843117" y="1134988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507822" y="2478501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8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1" grpId="0" animBg="1"/>
      <p:bldP spid="32" grpId="0" animBg="1"/>
      <p:bldP spid="4" grpId="0"/>
      <p:bldP spid="34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backlog</a:t>
            </a:r>
            <a:endParaRPr lang="pt-BR" dirty="0"/>
          </a:p>
        </p:txBody>
      </p:sp>
      <p:sp>
        <p:nvSpPr>
          <p:cNvPr id="8" name="Retângulo 7" descr="Bloco de ênfase de quadrados abertos">
            <a:extLst>
              <a:ext uri="{FF2B5EF4-FFF2-40B4-BE49-F238E27FC236}">
                <a16:creationId xmlns:a16="http://schemas.microsoft.com/office/drawing/2014/main" id="{1715FCDC-B95D-46B0-8EBD-FC1451D3C124}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386327" y="2029304"/>
            <a:ext cx="11026363" cy="4702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16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11588"/>
              </p:ext>
            </p:extLst>
          </p:nvPr>
        </p:nvGraphicFramePr>
        <p:xfrm>
          <a:off x="533246" y="851539"/>
          <a:ext cx="11002959" cy="555063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1497">
                  <a:extLst>
                    <a:ext uri="{9D8B030D-6E8A-4147-A177-3AD203B41FA5}">
                      <a16:colId xmlns:a16="http://schemas.microsoft.com/office/drawing/2014/main" val="133409095"/>
                    </a:ext>
                  </a:extLst>
                </a:gridCol>
                <a:gridCol w="6544491">
                  <a:extLst>
                    <a:ext uri="{9D8B030D-6E8A-4147-A177-3AD203B41FA5}">
                      <a16:colId xmlns:a16="http://schemas.microsoft.com/office/drawing/2014/main" val="3535412623"/>
                    </a:ext>
                  </a:extLst>
                </a:gridCol>
                <a:gridCol w="2966971">
                  <a:extLst>
                    <a:ext uri="{9D8B030D-6E8A-4147-A177-3AD203B41FA5}">
                      <a16:colId xmlns:a16="http://schemas.microsoft.com/office/drawing/2014/main" val="3022640200"/>
                    </a:ext>
                  </a:extLst>
                </a:gridCol>
              </a:tblGrid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Importância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0580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Energia 24h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9708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 informar quantidade de vagas do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761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os 2 sensores se comuniquem entre si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68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 usuário informe se é carro, moto ou vaga especial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53343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Contagem de quantos entram e quantos saem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7295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se comuniquem com o software para atualizar informações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7157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que exiba para o usuário a quantidade de vagas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6172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do Cliente por E-mail e CPF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0156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Mostrar permanência do usuário no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Importante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7060051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para cliente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380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de vaga única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0294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Leitura de Placa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9040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do usuário que mostra vagas específicas disponíveis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72505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Validador de conta do Cliente automático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7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1" y="-33374"/>
            <a:ext cx="12192000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Site institucional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592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Simulador financeiro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751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8" y="201133"/>
            <a:ext cx="11968029" cy="6468243"/>
            <a:chOff x="-2539338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8" y="-615873"/>
              <a:ext cx="11968029" cy="1050554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-507132"/>
              <a:ext cx="11517134" cy="1021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Modelo de dados</a:t>
            </a:r>
            <a:endParaRPr lang="pt-BR" dirty="0">
              <a:solidFill>
                <a:srgbClr val="2F3342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362ABC-7866-4BC4-B920-53B5F820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1" y="1883409"/>
            <a:ext cx="10693880" cy="38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9" y="201133"/>
            <a:ext cx="11968029" cy="6468243"/>
            <a:chOff x="-2539339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9" y="901471"/>
              <a:ext cx="11968029" cy="898820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485755"/>
              <a:ext cx="11517134" cy="8709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integrantes</a:t>
            </a:r>
          </a:p>
        </p:txBody>
      </p:sp>
      <p:sp>
        <p:nvSpPr>
          <p:cNvPr id="3" name="Elipse 2"/>
          <p:cNvSpPr/>
          <p:nvPr/>
        </p:nvSpPr>
        <p:spPr>
          <a:xfrm>
            <a:off x="1037549" y="2573514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730254" y="392453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4622352" y="256488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6315057" y="397219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8214711" y="2681392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9874436" y="396074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78763" y="4222495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Cauê pontes</a:t>
            </a:r>
          </a:p>
        </p:txBody>
      </p:sp>
      <p:sp>
        <p:nvSpPr>
          <p:cNvPr id="19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668153" y="3013396"/>
            <a:ext cx="1847355" cy="689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benassi</a:t>
            </a:r>
          </a:p>
        </p:txBody>
      </p:sp>
      <p:sp>
        <p:nvSpPr>
          <p:cNvPr id="20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4416125" y="4222495"/>
            <a:ext cx="1820553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silva</a:t>
            </a:r>
          </a:p>
        </p:txBody>
      </p:sp>
      <p:sp>
        <p:nvSpPr>
          <p:cNvPr id="21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6374911" y="294658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Heric santos</a:t>
            </a:r>
          </a:p>
        </p:txBody>
      </p:sp>
      <p:sp>
        <p:nvSpPr>
          <p:cNvPr id="22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088660" y="425881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Pedro miguel</a:t>
            </a:r>
          </a:p>
        </p:txBody>
      </p:sp>
      <p:sp>
        <p:nvSpPr>
          <p:cNvPr id="23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9967270" y="2977220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Rodrigo soares</a:t>
            </a:r>
          </a:p>
        </p:txBody>
      </p:sp>
      <p:cxnSp>
        <p:nvCxnSpPr>
          <p:cNvPr id="30" name="Conector reto 29"/>
          <p:cNvCxnSpPr>
            <a:endCxn id="3" idx="4"/>
          </p:cNvCxnSpPr>
          <p:nvPr/>
        </p:nvCxnSpPr>
        <p:spPr>
          <a:xfrm flipV="1">
            <a:off x="1682680" y="4011470"/>
            <a:ext cx="115166" cy="274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>
            <a:stCxn id="12" idx="0"/>
          </p:cNvCxnSpPr>
          <p:nvPr/>
        </p:nvCxnSpPr>
        <p:spPr>
          <a:xfrm flipH="1" flipV="1">
            <a:off x="3490550" y="3702860"/>
            <a:ext cx="1" cy="221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13" idx="4"/>
          </p:cNvCxnSpPr>
          <p:nvPr/>
        </p:nvCxnSpPr>
        <p:spPr>
          <a:xfrm flipH="1">
            <a:off x="5326401" y="4002843"/>
            <a:ext cx="56248" cy="340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14" idx="0"/>
          </p:cNvCxnSpPr>
          <p:nvPr/>
        </p:nvCxnSpPr>
        <p:spPr>
          <a:xfrm flipH="1" flipV="1">
            <a:off x="7075353" y="3702860"/>
            <a:ext cx="1" cy="269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15" idx="4"/>
          </p:cNvCxnSpPr>
          <p:nvPr/>
        </p:nvCxnSpPr>
        <p:spPr>
          <a:xfrm flipH="1">
            <a:off x="8975007" y="4119348"/>
            <a:ext cx="1" cy="22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16" idx="0"/>
          </p:cNvCxnSpPr>
          <p:nvPr/>
        </p:nvCxnSpPr>
        <p:spPr>
          <a:xfrm flipH="1" flipV="1">
            <a:off x="10634732" y="3788614"/>
            <a:ext cx="1" cy="172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17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arduino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8844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git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06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858000"/>
          </a:xfr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/>
            <a:r>
              <a:rPr lang="pt-BR" dirty="0"/>
              <a:t>NOSSOS AGRADECIMENTOS</a:t>
            </a:r>
          </a:p>
        </p:txBody>
      </p:sp>
      <p:sp>
        <p:nvSpPr>
          <p:cNvPr id="29" name="Retângulo: Canto Único Recortado 28" descr="Quadrado de ênfase de rodapé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Espaço Reservado para o Número do Slide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9927771" cy="6857999"/>
          </a:xfrm>
        </p:spPr>
      </p:pic>
      <p:grpSp>
        <p:nvGrpSpPr>
          <p:cNvPr id="2" name="Grupo 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3" name="Elemento gráfico 12" descr="Quadrado aberto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26" name="Título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75"/>
            <a:ext cx="5190111" cy="238446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estacionamento</a:t>
            </a:r>
            <a:endParaRPr lang="pt-BR" sz="4400" dirty="0"/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2" name="Retângulo: Canto Único Recortado 11" descr="Ênfase de caixa de rodapé">
            <a:extLst>
              <a:ext uri="{FF2B5EF4-FFF2-40B4-BE49-F238E27FC236}">
                <a16:creationId xmlns:a16="http://schemas.microsoft.com/office/drawing/2014/main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7175" y="3019643"/>
            <a:ext cx="4338948" cy="100264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  <a:cs typeface="Arial" panose="020B0604020202020204" pitchFamily="34" charset="0"/>
              </a:rPr>
              <a:t>Controle de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Existe lugar para apenas 384 mil carros dos 509 mil na capital paulista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125 mil motoristas não conseguem vagas, passando mais tempo no trânsito procurando por elas.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4</a:t>
            </a:fld>
            <a:endParaRPr lang="pt-BR" dirty="0"/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2581821392"/>
              </p:ext>
            </p:extLst>
          </p:nvPr>
        </p:nvGraphicFramePr>
        <p:xfrm>
          <a:off x="6283234" y="719666"/>
          <a:ext cx="52660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tângulo 3"/>
          <p:cNvSpPr/>
          <p:nvPr/>
        </p:nvSpPr>
        <p:spPr>
          <a:xfrm>
            <a:off x="6531428" y="5917654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531429" y="6328740"/>
            <a:ext cx="169817" cy="1698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701245" y="5853694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384 mil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698404" y="6259759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125 mil</a:t>
            </a: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0"/>
            <a:ext cx="6875418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Pesquisas comprovam que cerca de 30% do trânsito é causado por veículos à procura de espaço para estacionar.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Esse problema se deve não só à falta de vagas, mas também à dificuldade de encontrá-las.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90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46" y="0"/>
            <a:ext cx="6821453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Diminuindo o tempo dos carros nas ruas, ocorrerá uma diminuição na quantidade de gases emitidos pelos escapamentos, altamente prejudicial ao nosso organismo e ao meio ambiente.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3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11" y="0"/>
            <a:ext cx="5830389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Cliente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Nosso software terá como cliente os donos de estacionamentos, para que tenham um melhor controle e gerenciamento do estabelecimento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13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 txBox="1">
            <a:spLocks/>
          </p:cNvSpPr>
          <p:nvPr/>
        </p:nvSpPr>
        <p:spPr>
          <a:xfrm>
            <a:off x="11701668" y="6566049"/>
            <a:ext cx="642731" cy="40780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0"/>
            <a:ext cx="5207000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Falta de automação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As automações são sistematizações automáticas que facilitam a vida do gestor e do usuário do estacionamento. Ou seja, sem uma cancela moderna, ou uma máquina de pagamento automático (para alguns casos), o seu estacionamento pode parecer que simplesmente “parou no tempo”.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26_TF56051434" id="{DBA9F664-3307-4A16-9AE9-C82972FAABD5}" vid="{1EA7EC5D-6FE6-4D15-9C3E-9BD3E9E23F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clara</Template>
  <TotalTime>0</TotalTime>
  <Words>690</Words>
  <Application>Microsoft Office PowerPoint</Application>
  <PresentationFormat>Widescreen</PresentationFormat>
  <Paragraphs>2440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do Office</vt:lpstr>
      <vt:lpstr>versace</vt:lpstr>
      <vt:lpstr>integrantes</vt:lpstr>
      <vt:lpstr>estacionamento</vt:lpstr>
      <vt:lpstr>justificativa</vt:lpstr>
      <vt:lpstr>justificativa</vt:lpstr>
      <vt:lpstr>justificativa</vt:lpstr>
      <vt:lpstr>Cliente</vt:lpstr>
      <vt:lpstr>problema</vt:lpstr>
      <vt:lpstr>Falta de automação</vt:lpstr>
      <vt:lpstr>OPERAÇÃO COM BAIXA RENTABILIDADE</vt:lpstr>
      <vt:lpstr>TÍTULO</vt:lpstr>
      <vt:lpstr>TÍTULO</vt:lpstr>
      <vt:lpstr>funcionalidades</vt:lpstr>
      <vt:lpstr>funcionalidades</vt:lpstr>
      <vt:lpstr>Desenho de solução</vt:lpstr>
      <vt:lpstr>backlog</vt:lpstr>
      <vt:lpstr>Site institucional</vt:lpstr>
      <vt:lpstr>Simulador financeiro</vt:lpstr>
      <vt:lpstr>Modelo de dados</vt:lpstr>
      <vt:lpstr>arduino</vt:lpstr>
      <vt:lpstr>git</vt:lpstr>
      <vt:lpstr>NOSSOS 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versace</dc:title>
  <dc:creator/>
  <cp:lastModifiedBy/>
  <cp:revision>40</cp:revision>
  <dcterms:created xsi:type="dcterms:W3CDTF">2020-02-20T17:30:44Z</dcterms:created>
  <dcterms:modified xsi:type="dcterms:W3CDTF">2020-03-12T02:30:25Z</dcterms:modified>
</cp:coreProperties>
</file>